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8"/>
  </p:notesMasterIdLst>
  <p:sldIdLst>
    <p:sldId id="256" r:id="rId2"/>
    <p:sldId id="269" r:id="rId3"/>
    <p:sldId id="260" r:id="rId4"/>
    <p:sldId id="261" r:id="rId5"/>
    <p:sldId id="257" r:id="rId6"/>
    <p:sldId id="258" r:id="rId7"/>
  </p:sldIdLst>
  <p:sldSz cx="9144000" cy="5143500" type="screen16x9"/>
  <p:notesSz cx="6858000" cy="9144000"/>
  <p:embeddedFontLst>
    <p:embeddedFont>
      <p:font typeface="Anaheim" panose="02000503000000000000" pitchFamily="2" charset="77"/>
      <p:regular r:id="rId9"/>
    </p:embeddedFont>
    <p:embeddedFont>
      <p:font typeface="Bebas Neue" panose="020B0606020202050201" pitchFamily="34" charset="77"/>
      <p:regular r:id="rId10"/>
    </p:embeddedFont>
    <p:embeddedFont>
      <p:font typeface="Chivo" pitchFamily="2" charset="77"/>
      <p:regular r:id="rId11"/>
      <p:bold r:id="rId12"/>
      <p:italic r:id="rId13"/>
      <p:boldItalic r:id="rId14"/>
    </p:embeddedFont>
    <p:embeddedFont>
      <p:font typeface="Twinkl" panose="02000000000000000000" pitchFamily="2" charset="77"/>
      <p:regular r:id="rId15"/>
      <p:bold r:id="rId16"/>
    </p:embeddedFont>
    <p:embeddedFont>
      <p:font typeface="Twinkl SemiBold" panose="02000000000000000000" pitchFamily="2" charset="77"/>
      <p:regular r:id="rId17"/>
      <p:bold r:id="rId18"/>
    </p:embeddedFont>
    <p:embeddedFont>
      <p:font typeface="Work Sans SemiBold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E082F7-64EB-49DF-9831-4A7D448E548E}">
  <a:tblStyle styleId="{A8E082F7-64EB-49DF-9831-4A7D448E54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3550F28-9671-4AE8-A9F5-83692D346F2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9"/>
  </p:normalViewPr>
  <p:slideViewPr>
    <p:cSldViewPr snapToGrid="0">
      <p:cViewPr varScale="1">
        <p:scale>
          <a:sx n="139" d="100"/>
          <a:sy n="139" d="100"/>
        </p:scale>
        <p:origin x="8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5b9d01e37d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5b9d01e37d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t="5924" b="86928"/>
          <a:stretch/>
        </p:blipFill>
        <p:spPr>
          <a:xfrm>
            <a:off x="0" y="0"/>
            <a:ext cx="9144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t="46476" b="23176"/>
          <a:stretch/>
        </p:blipFill>
        <p:spPr>
          <a:xfrm>
            <a:off x="0" y="3582626"/>
            <a:ext cx="9144000" cy="156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3225" y="843550"/>
            <a:ext cx="7717500" cy="112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549263" y="2497950"/>
            <a:ext cx="2425800" cy="21060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>
            <a:spLocks noGrp="1"/>
          </p:cNvSpPr>
          <p:nvPr>
            <p:ph type="pic" idx="2"/>
          </p:nvPr>
        </p:nvSpPr>
        <p:spPr>
          <a:xfrm>
            <a:off x="1189288" y="2497988"/>
            <a:ext cx="3823200" cy="2106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l="17464" t="74379" b="580"/>
          <a:stretch/>
        </p:blipFill>
        <p:spPr>
          <a:xfrm rot="10800000" flipH="1">
            <a:off x="0" y="3583024"/>
            <a:ext cx="9144000" cy="156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t="92592"/>
          <a:stretch/>
        </p:blipFill>
        <p:spPr>
          <a:xfrm rot="10800000">
            <a:off x="0" y="0"/>
            <a:ext cx="9144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>
            <a:off x="713225" y="775500"/>
            <a:ext cx="3592500" cy="35925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5169175" y="968950"/>
            <a:ext cx="3261600" cy="134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3" hasCustomPrompt="1"/>
          </p:nvPr>
        </p:nvSpPr>
        <p:spPr>
          <a:xfrm>
            <a:off x="713225" y="775500"/>
            <a:ext cx="1294800" cy="1221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5169175" y="2745475"/>
            <a:ext cx="2219100" cy="18585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1996875" y="3320150"/>
            <a:ext cx="4659900" cy="1614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3"/>
          <p:cNvPicPr preferRelativeResize="0"/>
          <p:nvPr/>
        </p:nvPicPr>
        <p:blipFill rotWithShape="1">
          <a:blip r:embed="rId2">
            <a:alphaModFix/>
          </a:blip>
          <a:srcRect t="84316"/>
          <a:stretch/>
        </p:blipFill>
        <p:spPr>
          <a:xfrm>
            <a:off x="0" y="4343404"/>
            <a:ext cx="9144000" cy="80670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"/>
          </p:nvPr>
        </p:nvSpPr>
        <p:spPr>
          <a:xfrm>
            <a:off x="1503000" y="2245375"/>
            <a:ext cx="2375700" cy="8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2"/>
          </p:nvPr>
        </p:nvSpPr>
        <p:spPr>
          <a:xfrm>
            <a:off x="5398952" y="2245375"/>
            <a:ext cx="2375700" cy="8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3"/>
          </p:nvPr>
        </p:nvSpPr>
        <p:spPr>
          <a:xfrm>
            <a:off x="5398951" y="4031150"/>
            <a:ext cx="2375700" cy="806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4"/>
          </p:nvPr>
        </p:nvSpPr>
        <p:spPr>
          <a:xfrm>
            <a:off x="1503000" y="4031356"/>
            <a:ext cx="2375700" cy="806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5" hasCustomPrompt="1"/>
          </p:nvPr>
        </p:nvSpPr>
        <p:spPr>
          <a:xfrm>
            <a:off x="720000" y="1544171"/>
            <a:ext cx="706800" cy="7011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6" hasCustomPrompt="1"/>
          </p:nvPr>
        </p:nvSpPr>
        <p:spPr>
          <a:xfrm>
            <a:off x="4615950" y="3330106"/>
            <a:ext cx="706800" cy="80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7" hasCustomPrompt="1"/>
          </p:nvPr>
        </p:nvSpPr>
        <p:spPr>
          <a:xfrm>
            <a:off x="4615950" y="1544171"/>
            <a:ext cx="706800" cy="701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8" hasCustomPrompt="1"/>
          </p:nvPr>
        </p:nvSpPr>
        <p:spPr>
          <a:xfrm>
            <a:off x="720000" y="3330100"/>
            <a:ext cx="706800" cy="806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9"/>
          </p:nvPr>
        </p:nvSpPr>
        <p:spPr>
          <a:xfrm>
            <a:off x="1503000" y="1544175"/>
            <a:ext cx="2375700" cy="80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3"/>
          </p:nvPr>
        </p:nvSpPr>
        <p:spPr>
          <a:xfrm>
            <a:off x="5398953" y="1544175"/>
            <a:ext cx="2375700" cy="80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4"/>
          </p:nvPr>
        </p:nvSpPr>
        <p:spPr>
          <a:xfrm>
            <a:off x="1503000" y="3330100"/>
            <a:ext cx="2375700" cy="80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5"/>
          </p:nvPr>
        </p:nvSpPr>
        <p:spPr>
          <a:xfrm>
            <a:off x="5398950" y="3330100"/>
            <a:ext cx="2375700" cy="80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83" name="Google Shape;83;p13"/>
          <p:cNvPicPr preferRelativeResize="0"/>
          <p:nvPr/>
        </p:nvPicPr>
        <p:blipFill rotWithShape="1">
          <a:blip r:embed="rId2">
            <a:alphaModFix/>
          </a:blip>
          <a:srcRect t="21906" b="70687"/>
          <a:stretch/>
        </p:blipFill>
        <p:spPr>
          <a:xfrm>
            <a:off x="0" y="0"/>
            <a:ext cx="9144000" cy="3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3"/>
          <p:cNvSpPr/>
          <p:nvPr/>
        </p:nvSpPr>
        <p:spPr>
          <a:xfrm>
            <a:off x="8583171" y="539500"/>
            <a:ext cx="270000" cy="2565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subTitle" idx="1"/>
          </p:nvPr>
        </p:nvSpPr>
        <p:spPr>
          <a:xfrm>
            <a:off x="4849287" y="1540325"/>
            <a:ext cx="3578100" cy="3216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ubTitle" idx="2"/>
          </p:nvPr>
        </p:nvSpPr>
        <p:spPr>
          <a:xfrm>
            <a:off x="716613" y="1540325"/>
            <a:ext cx="3578100" cy="3216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5" name="Google Shape;125;p20"/>
          <p:cNvPicPr preferRelativeResize="0"/>
          <p:nvPr/>
        </p:nvPicPr>
        <p:blipFill rotWithShape="1">
          <a:blip r:embed="rId2">
            <a:alphaModFix/>
          </a:blip>
          <a:srcRect b="84303"/>
          <a:stretch/>
        </p:blipFill>
        <p:spPr>
          <a:xfrm rot="10800000" flipH="1">
            <a:off x="0" y="4336149"/>
            <a:ext cx="9144000" cy="80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 rotWithShape="1">
          <a:blip r:embed="rId2">
            <a:alphaModFix/>
          </a:blip>
          <a:srcRect l="179" t="46296" r="79" b="46296"/>
          <a:stretch/>
        </p:blipFill>
        <p:spPr>
          <a:xfrm rot="10800000">
            <a:off x="0" y="1"/>
            <a:ext cx="914400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720000" y="538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201" name="Google Shape;201;p27"/>
          <p:cNvPicPr preferRelativeResize="0"/>
          <p:nvPr/>
        </p:nvPicPr>
        <p:blipFill rotWithShape="1">
          <a:blip r:embed="rId2">
            <a:alphaModFix/>
          </a:blip>
          <a:srcRect t="56348" b="27967"/>
          <a:stretch/>
        </p:blipFill>
        <p:spPr>
          <a:xfrm>
            <a:off x="0" y="4336804"/>
            <a:ext cx="9144000" cy="80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7"/>
          <p:cNvPicPr preferRelativeResize="0"/>
          <p:nvPr/>
        </p:nvPicPr>
        <p:blipFill rotWithShape="1">
          <a:blip r:embed="rId2">
            <a:alphaModFix/>
          </a:blip>
          <a:srcRect t="43695" b="48898"/>
          <a:stretch/>
        </p:blipFill>
        <p:spPr>
          <a:xfrm>
            <a:off x="0" y="0"/>
            <a:ext cx="9144000" cy="3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7"/>
          <p:cNvSpPr/>
          <p:nvPr/>
        </p:nvSpPr>
        <p:spPr>
          <a:xfrm>
            <a:off x="8655950" y="539498"/>
            <a:ext cx="270000" cy="2385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3"/>
          <p:cNvPicPr preferRelativeResize="0"/>
          <p:nvPr/>
        </p:nvPicPr>
        <p:blipFill rotWithShape="1">
          <a:blip r:embed="rId2">
            <a:alphaModFix/>
          </a:blip>
          <a:srcRect t="1256" b="91337"/>
          <a:stretch/>
        </p:blipFill>
        <p:spPr>
          <a:xfrm>
            <a:off x="0" y="0"/>
            <a:ext cx="9144000" cy="38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3"/>
          <p:cNvPicPr preferRelativeResize="0"/>
          <p:nvPr/>
        </p:nvPicPr>
        <p:blipFill rotWithShape="1">
          <a:blip r:embed="rId3">
            <a:alphaModFix/>
          </a:blip>
          <a:srcRect t="63006" b="26504"/>
          <a:stretch/>
        </p:blipFill>
        <p:spPr>
          <a:xfrm>
            <a:off x="0" y="4604000"/>
            <a:ext cx="9144000" cy="53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3"/>
          <p:cNvSpPr/>
          <p:nvPr/>
        </p:nvSpPr>
        <p:spPr>
          <a:xfrm>
            <a:off x="228171" y="539500"/>
            <a:ext cx="270000" cy="2565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4"/>
          <p:cNvPicPr preferRelativeResize="0"/>
          <p:nvPr/>
        </p:nvPicPr>
        <p:blipFill rotWithShape="1">
          <a:blip r:embed="rId2">
            <a:alphaModFix/>
          </a:blip>
          <a:srcRect l="803" t="49997" b="41205"/>
          <a:stretch/>
        </p:blipFill>
        <p:spPr>
          <a:xfrm rot="10800000" flipH="1">
            <a:off x="-9375" y="4780649"/>
            <a:ext cx="9153374" cy="456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4"/>
          <p:cNvPicPr preferRelativeResize="0"/>
          <p:nvPr/>
        </p:nvPicPr>
        <p:blipFill rotWithShape="1">
          <a:blip r:embed="rId3">
            <a:alphaModFix/>
          </a:blip>
          <a:srcRect t="22400" b="57846"/>
          <a:stretch/>
        </p:blipFill>
        <p:spPr>
          <a:xfrm rot="10800000">
            <a:off x="0" y="1"/>
            <a:ext cx="9144000" cy="1015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4"/>
          <p:cNvSpPr/>
          <p:nvPr/>
        </p:nvSpPr>
        <p:spPr>
          <a:xfrm>
            <a:off x="8688246" y="4347500"/>
            <a:ext cx="270000" cy="2565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Work Sans SemiBold"/>
              <a:buNone/>
              <a:defRPr sz="3500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Work Sans SemiBold"/>
              <a:buNone/>
              <a:defRPr sz="3500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Work Sans SemiBold"/>
              <a:buNone/>
              <a:defRPr sz="3500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Work Sans SemiBold"/>
              <a:buNone/>
              <a:defRPr sz="3500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Work Sans SemiBold"/>
              <a:buNone/>
              <a:defRPr sz="3500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Work Sans SemiBold"/>
              <a:buNone/>
              <a:defRPr sz="3500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Work Sans SemiBold"/>
              <a:buNone/>
              <a:defRPr sz="3500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Work Sans SemiBold"/>
              <a:buNone/>
              <a:defRPr sz="3500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Work Sans SemiBold"/>
              <a:buNone/>
              <a:defRPr sz="3500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●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○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■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●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○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■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●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○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■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8" r:id="rId4"/>
    <p:sldLayoutId id="2147483659" r:id="rId5"/>
    <p:sldLayoutId id="2147483666" r:id="rId6"/>
    <p:sldLayoutId id="2147483673" r:id="rId7"/>
    <p:sldLayoutId id="2147483679" r:id="rId8"/>
    <p:sldLayoutId id="214748368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-corner.learning.europa.eu/learning-materials/eu-nutshell_s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european-union.europa.eu/index_s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8"/>
          <p:cNvSpPr txBox="1">
            <a:spLocks noGrp="1"/>
          </p:cNvSpPr>
          <p:nvPr>
            <p:ph type="ctrTitle"/>
          </p:nvPr>
        </p:nvSpPr>
        <p:spPr>
          <a:xfrm>
            <a:off x="713250" y="1101150"/>
            <a:ext cx="7717500" cy="112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Twinkl" panose="02000000000000000000" pitchFamily="2" charset="77"/>
              </a:rPr>
              <a:t>MOBILNOST UČENCEV V STRASBOURG</a:t>
            </a:r>
            <a:endParaRPr sz="3600" b="1" dirty="0">
              <a:latin typeface="Twinkl" panose="02000000000000000000" pitchFamily="2" charset="77"/>
            </a:endParaRPr>
          </a:p>
        </p:txBody>
      </p:sp>
      <p:sp>
        <p:nvSpPr>
          <p:cNvPr id="247" name="Google Shape;247;p38"/>
          <p:cNvSpPr txBox="1">
            <a:spLocks noGrp="1"/>
          </p:cNvSpPr>
          <p:nvPr>
            <p:ph type="subTitle" idx="1"/>
          </p:nvPr>
        </p:nvSpPr>
        <p:spPr>
          <a:xfrm>
            <a:off x="5549262" y="2497950"/>
            <a:ext cx="2790065" cy="21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>
              <a:latin typeface="Twinkl SemiBold" panose="02000000000000000000" pitchFamily="2" charset="77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winkl SemiBold" panose="02000000000000000000" pitchFamily="2" charset="77"/>
              </a:rPr>
              <a:t>UVODNI SESTANEK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>
              <a:latin typeface="Twinkl SemiBold" panose="02000000000000000000" pitchFamily="2" charset="77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>
              <a:latin typeface="Twinkl SemiBold" panose="02000000000000000000" pitchFamily="2" charset="77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winkl SemiBold" panose="02000000000000000000" pitchFamily="2" charset="77"/>
              </a:rPr>
              <a:t>PETEK, 12. 1. 2024</a:t>
            </a:r>
            <a:endParaRPr b="1" dirty="0">
              <a:latin typeface="Twinkl SemiBold" panose="02000000000000000000" pitchFamily="2" charset="77"/>
            </a:endParaRPr>
          </a:p>
        </p:txBody>
      </p:sp>
      <p:pic>
        <p:nvPicPr>
          <p:cNvPr id="248" name="Google Shape;248;p3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5626" b="15626"/>
          <a:stretch/>
        </p:blipFill>
        <p:spPr>
          <a:xfrm>
            <a:off x="1189288" y="2497988"/>
            <a:ext cx="3823200" cy="210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5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5668"/>
          <a:stretch/>
        </p:blipFill>
        <p:spPr>
          <a:xfrm>
            <a:off x="0" y="0"/>
            <a:ext cx="9144003" cy="5143499"/>
          </a:xfrm>
          <a:prstGeom prst="rect">
            <a:avLst/>
          </a:prstGeom>
        </p:spPr>
      </p:pic>
      <p:pic>
        <p:nvPicPr>
          <p:cNvPr id="441" name="Google Shape;441;p51"/>
          <p:cNvPicPr preferRelativeResize="0"/>
          <p:nvPr/>
        </p:nvPicPr>
        <p:blipFill rotWithShape="1">
          <a:blip r:embed="rId4">
            <a:alphaModFix/>
          </a:blip>
          <a:srcRect t="31616" b="61375"/>
          <a:stretch/>
        </p:blipFill>
        <p:spPr>
          <a:xfrm rot="10800000" flipH="1">
            <a:off x="0" y="4783026"/>
            <a:ext cx="9144000" cy="360474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51"/>
          <p:cNvSpPr txBox="1">
            <a:spLocks noGrp="1"/>
          </p:cNvSpPr>
          <p:nvPr>
            <p:ph type="title"/>
          </p:nvPr>
        </p:nvSpPr>
        <p:spPr>
          <a:xfrm>
            <a:off x="1996875" y="3145536"/>
            <a:ext cx="4659900" cy="18177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latin typeface="Twinkl" panose="02000000000000000000" pitchFamily="2" charset="77"/>
              </a:rPr>
              <a:t>Zakaj</a:t>
            </a:r>
            <a:r>
              <a:rPr lang="en" b="1" dirty="0">
                <a:latin typeface="Twinkl" panose="02000000000000000000" pitchFamily="2" charset="77"/>
              </a:rPr>
              <a:t>  </a:t>
            </a:r>
            <a:r>
              <a:rPr lang="en" b="1" dirty="0" err="1">
                <a:latin typeface="Twinkl" panose="02000000000000000000" pitchFamily="2" charset="77"/>
              </a:rPr>
              <a:t>ravno</a:t>
            </a:r>
            <a:r>
              <a:rPr lang="en" b="1" dirty="0">
                <a:latin typeface="Twinkl" panose="02000000000000000000" pitchFamily="2" charset="77"/>
              </a:rPr>
              <a:t> Strasbourg?</a:t>
            </a:r>
            <a:endParaRPr b="1" dirty="0">
              <a:latin typeface="Twinkl" panose="02000000000000000000" pitchFamily="2" charset="77"/>
            </a:endParaRPr>
          </a:p>
        </p:txBody>
      </p:sp>
      <p:pic>
        <p:nvPicPr>
          <p:cNvPr id="443" name="Google Shape;443;p51"/>
          <p:cNvPicPr preferRelativeResize="0"/>
          <p:nvPr/>
        </p:nvPicPr>
        <p:blipFill rotWithShape="1">
          <a:blip r:embed="rId4">
            <a:alphaModFix/>
          </a:blip>
          <a:srcRect t="92592"/>
          <a:stretch/>
        </p:blipFill>
        <p:spPr>
          <a:xfrm rot="10800000" flipH="1">
            <a:off x="0" y="8"/>
            <a:ext cx="914400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2"/>
          <p:cNvSpPr txBox="1">
            <a:spLocks noGrp="1"/>
          </p:cNvSpPr>
          <p:nvPr>
            <p:ph type="title"/>
          </p:nvPr>
        </p:nvSpPr>
        <p:spPr>
          <a:xfrm>
            <a:off x="4838277" y="775500"/>
            <a:ext cx="3261600" cy="62210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winkl" panose="02000000000000000000" pitchFamily="2" charset="77"/>
              </a:rPr>
              <a:t>POMEMBNO!</a:t>
            </a:r>
            <a:endParaRPr sz="3200" b="1" dirty="0">
              <a:latin typeface="Twinkl" panose="02000000000000000000" pitchFamily="2" charset="77"/>
            </a:endParaRPr>
          </a:p>
        </p:txBody>
      </p:sp>
      <p:pic>
        <p:nvPicPr>
          <p:cNvPr id="289" name="Google Shape;289;p4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626" r="16626"/>
          <a:stretch/>
        </p:blipFill>
        <p:spPr>
          <a:xfrm>
            <a:off x="713225" y="775500"/>
            <a:ext cx="3592500" cy="3592500"/>
          </a:xfrm>
          <a:prstGeom prst="rect">
            <a:avLst/>
          </a:prstGeom>
        </p:spPr>
      </p:pic>
      <p:sp>
        <p:nvSpPr>
          <p:cNvPr id="290" name="Google Shape;290;p42"/>
          <p:cNvSpPr txBox="1">
            <a:spLocks noGrp="1"/>
          </p:cNvSpPr>
          <p:nvPr>
            <p:ph type="subTitle" idx="1"/>
          </p:nvPr>
        </p:nvSpPr>
        <p:spPr>
          <a:xfrm>
            <a:off x="4838277" y="1397606"/>
            <a:ext cx="4086267" cy="32063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winkl SemiBold" panose="02000000000000000000" pitchFamily="2" charset="77"/>
              </a:rPr>
              <a:t>- 10 </a:t>
            </a:r>
            <a:r>
              <a:rPr lang="en" b="1" dirty="0" err="1">
                <a:latin typeface="Twinkl SemiBold" panose="02000000000000000000" pitchFamily="2" charset="77"/>
              </a:rPr>
              <a:t>učencev</a:t>
            </a:r>
            <a:endParaRPr lang="en" b="1" dirty="0">
              <a:latin typeface="Twinkl SemiBold" panose="02000000000000000000" pitchFamily="2" charset="77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winkl SemiBold" panose="02000000000000000000" pitchFamily="2" charset="77"/>
              </a:rPr>
              <a:t>- </a:t>
            </a:r>
            <a:r>
              <a:rPr lang="en-GB" b="1" dirty="0">
                <a:latin typeface="Twinkl SemiBold" panose="02000000000000000000" pitchFamily="2" charset="77"/>
              </a:rPr>
              <a:t>A</a:t>
            </a:r>
            <a:r>
              <a:rPr lang="en" b="1" dirty="0" err="1">
                <a:latin typeface="Twinkl SemiBold" panose="02000000000000000000" pitchFamily="2" charset="77"/>
              </a:rPr>
              <a:t>pril</a:t>
            </a:r>
            <a:r>
              <a:rPr lang="en" b="1" dirty="0">
                <a:latin typeface="Twinkl SemiBold" panose="02000000000000000000" pitchFamily="2" charset="77"/>
              </a:rPr>
              <a:t> 2024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winkl SemiBold" panose="02000000000000000000" pitchFamily="2" charset="77"/>
              </a:rPr>
              <a:t>- </a:t>
            </a:r>
            <a:r>
              <a:rPr lang="en" b="1" dirty="0" err="1">
                <a:latin typeface="Twinkl SemiBold" panose="02000000000000000000" pitchFamily="2" charset="77"/>
              </a:rPr>
              <a:t>torek</a:t>
            </a:r>
            <a:r>
              <a:rPr lang="en" b="1" dirty="0">
                <a:latin typeface="Twinkl SemiBold" panose="02000000000000000000" pitchFamily="2" charset="77"/>
              </a:rPr>
              <a:t> – </a:t>
            </a:r>
            <a:r>
              <a:rPr lang="en" b="1" dirty="0" err="1">
                <a:latin typeface="Twinkl SemiBold" panose="02000000000000000000" pitchFamily="2" charset="77"/>
              </a:rPr>
              <a:t>petek</a:t>
            </a:r>
            <a:endParaRPr lang="en" b="1" dirty="0">
              <a:latin typeface="Twinkl SemiBold" panose="02000000000000000000" pitchFamily="2" charset="77"/>
            </a:endParaRPr>
          </a:p>
          <a:p>
            <a:pPr marL="0" indent="0">
              <a:lnSpc>
                <a:spcPct val="150000"/>
              </a:lnSpc>
            </a:pPr>
            <a:r>
              <a:rPr lang="en" b="1" dirty="0">
                <a:latin typeface="Twinkl SemiBold" panose="02000000000000000000" pitchFamily="2" charset="77"/>
              </a:rPr>
              <a:t>- </a:t>
            </a:r>
            <a:r>
              <a:rPr lang="en" b="1" dirty="0" err="1">
                <a:latin typeface="Twinkl SemiBold" panose="02000000000000000000" pitchFamily="2" charset="77"/>
              </a:rPr>
              <a:t>sodelovanje</a:t>
            </a:r>
            <a:r>
              <a:rPr lang="en" b="1" dirty="0">
                <a:latin typeface="Twinkl SemiBold" panose="02000000000000000000" pitchFamily="2" charset="77"/>
              </a:rPr>
              <a:t> z </a:t>
            </a:r>
            <a:r>
              <a:rPr lang="en" b="1" dirty="0" err="1">
                <a:latin typeface="Twinkl SemiBold" panose="02000000000000000000" pitchFamily="2" charset="77"/>
              </a:rPr>
              <a:t>učenci</a:t>
            </a:r>
            <a:r>
              <a:rPr lang="en" b="1" dirty="0">
                <a:latin typeface="Twinkl SemiBold" panose="02000000000000000000" pitchFamily="2" charset="77"/>
              </a:rPr>
              <a:t> </a:t>
            </a:r>
            <a:r>
              <a:rPr lang="en" b="1" dirty="0" err="1">
                <a:latin typeface="Twinkl SemiBold" panose="02000000000000000000" pitchFamily="2" charset="77"/>
              </a:rPr>
              <a:t>iz</a:t>
            </a:r>
            <a:r>
              <a:rPr lang="en" b="1" dirty="0">
                <a:latin typeface="Twinkl SemiBold" panose="02000000000000000000" pitchFamily="2" charset="77"/>
              </a:rPr>
              <a:t> </a:t>
            </a:r>
            <a:r>
              <a:rPr lang="en" b="1" dirty="0" err="1">
                <a:latin typeface="Twinkl SemiBold" panose="02000000000000000000" pitchFamily="2" charset="77"/>
              </a:rPr>
              <a:t>Francije</a:t>
            </a:r>
            <a:endParaRPr lang="en" b="1" dirty="0">
              <a:latin typeface="Twinkl SemiBold" panose="02000000000000000000" pitchFamily="2" charset="77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winkl SemiBold" panose="02000000000000000000" pitchFamily="2" charset="77"/>
              </a:rPr>
              <a:t>- 1. IZZIV (</a:t>
            </a:r>
            <a:r>
              <a:rPr lang="en" b="1" dirty="0" err="1">
                <a:latin typeface="Twinkl SemiBold" panose="02000000000000000000" pitchFamily="2" charset="77"/>
              </a:rPr>
              <a:t>zloženka</a:t>
            </a:r>
            <a:r>
              <a:rPr lang="en" b="1" dirty="0">
                <a:latin typeface="Twinkl SemiBold" panose="02000000000000000000" pitchFamily="2" charset="77"/>
              </a:rPr>
              <a:t>)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winkl SemiBold" panose="02000000000000000000" pitchFamily="2" charset="77"/>
              </a:rPr>
              <a:t>- 2. IZZIV (</a:t>
            </a:r>
            <a:r>
              <a:rPr lang="en" b="1" dirty="0" err="1">
                <a:latin typeface="Twinkl SemiBold" panose="02000000000000000000" pitchFamily="2" charset="77"/>
              </a:rPr>
              <a:t>kviz</a:t>
            </a:r>
            <a:r>
              <a:rPr lang="en" b="1" dirty="0">
                <a:latin typeface="Twinkl SemiBold" panose="02000000000000000000" pitchFamily="2" charset="77"/>
              </a:rPr>
              <a:t> o EU)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3"/>
          <p:cNvSpPr txBox="1">
            <a:spLocks noGrp="1"/>
          </p:cNvSpPr>
          <p:nvPr>
            <p:ph type="title"/>
          </p:nvPr>
        </p:nvSpPr>
        <p:spPr>
          <a:xfrm>
            <a:off x="456012" y="422304"/>
            <a:ext cx="823197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latin typeface="Twinkl" panose="02000000000000000000" pitchFamily="2" charset="77"/>
              </a:rPr>
              <a:t>Kakšni</a:t>
            </a:r>
            <a:r>
              <a:rPr lang="en" b="1" dirty="0">
                <a:latin typeface="Twinkl" panose="02000000000000000000" pitchFamily="2" charset="77"/>
              </a:rPr>
              <a:t> so </a:t>
            </a:r>
            <a:r>
              <a:rPr lang="en" b="1" dirty="0" err="1">
                <a:latin typeface="Twinkl" panose="02000000000000000000" pitchFamily="2" charset="77"/>
              </a:rPr>
              <a:t>vaši</a:t>
            </a:r>
            <a:r>
              <a:rPr lang="en" b="1" dirty="0">
                <a:latin typeface="Twinkl" panose="02000000000000000000" pitchFamily="2" charset="77"/>
              </a:rPr>
              <a:t> </a:t>
            </a:r>
            <a:r>
              <a:rPr lang="en" b="1" dirty="0" err="1">
                <a:latin typeface="Twinkl" panose="02000000000000000000" pitchFamily="2" charset="77"/>
              </a:rPr>
              <a:t>izzivi</a:t>
            </a:r>
            <a:r>
              <a:rPr lang="en" b="1" dirty="0">
                <a:latin typeface="Twinkl" panose="02000000000000000000" pitchFamily="2" charset="77"/>
              </a:rPr>
              <a:t>?</a:t>
            </a:r>
            <a:endParaRPr b="1" dirty="0">
              <a:latin typeface="Twinkl" panose="02000000000000000000" pitchFamily="2" charset="77"/>
            </a:endParaRPr>
          </a:p>
        </p:txBody>
      </p:sp>
      <p:sp>
        <p:nvSpPr>
          <p:cNvPr id="299" name="Google Shape;299;p43"/>
          <p:cNvSpPr txBox="1">
            <a:spLocks noGrp="1"/>
          </p:cNvSpPr>
          <p:nvPr>
            <p:ph type="subTitle" idx="2"/>
          </p:nvPr>
        </p:nvSpPr>
        <p:spPr>
          <a:xfrm>
            <a:off x="612647" y="1258606"/>
            <a:ext cx="3682065" cy="3532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b="1" dirty="0">
                <a:latin typeface="Twinkl SemiBold" panose="02000000000000000000" pitchFamily="2" charset="77"/>
              </a:rPr>
              <a:t>IZZIV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" b="1" dirty="0" err="1">
                <a:latin typeface="Twinkl SemiBold" panose="02000000000000000000" pitchFamily="2" charset="77"/>
              </a:rPr>
              <a:t>Izdelaj</a:t>
            </a:r>
            <a:r>
              <a:rPr lang="en" b="1" dirty="0">
                <a:latin typeface="Twinkl SemiBold" panose="02000000000000000000" pitchFamily="2" charset="77"/>
              </a:rPr>
              <a:t> </a:t>
            </a:r>
            <a:r>
              <a:rPr lang="en" b="1" dirty="0">
                <a:solidFill>
                  <a:srgbClr val="7030A0"/>
                </a:solidFill>
                <a:latin typeface="Twinkl SemiBold" panose="02000000000000000000" pitchFamily="2" charset="77"/>
              </a:rPr>
              <a:t>ZLOŽENKO (BROŠURO) O EVROPSKI UNIJI</a:t>
            </a:r>
            <a:r>
              <a:rPr lang="en" b="1" dirty="0">
                <a:latin typeface="Twinkl SemiBold" panose="02000000000000000000" pitchFamily="2" charset="77"/>
              </a:rPr>
              <a:t>. </a:t>
            </a:r>
            <a:r>
              <a:rPr lang="en" b="1" dirty="0" err="1">
                <a:latin typeface="Twinkl SemiBold" panose="02000000000000000000" pitchFamily="2" charset="77"/>
              </a:rPr>
              <a:t>Bodi</a:t>
            </a:r>
            <a:r>
              <a:rPr lang="en" b="1" dirty="0">
                <a:latin typeface="Twinkl SemiBold" panose="02000000000000000000" pitchFamily="2" charset="77"/>
              </a:rPr>
              <a:t> </a:t>
            </a:r>
            <a:r>
              <a:rPr lang="en" b="1" dirty="0" err="1">
                <a:latin typeface="Twinkl SemiBold" panose="02000000000000000000" pitchFamily="2" charset="77"/>
              </a:rPr>
              <a:t>kreativen</a:t>
            </a:r>
            <a:r>
              <a:rPr lang="en" b="1" dirty="0">
                <a:latin typeface="Twinkl SemiBold" panose="02000000000000000000" pitchFamily="2" charset="77"/>
              </a:rPr>
              <a:t>/</a:t>
            </a:r>
            <a:r>
              <a:rPr lang="en" b="1" dirty="0" err="1">
                <a:latin typeface="Twinkl SemiBold" panose="02000000000000000000" pitchFamily="2" charset="77"/>
              </a:rPr>
              <a:t>kreativna</a:t>
            </a:r>
            <a:r>
              <a:rPr lang="en" b="1" dirty="0">
                <a:latin typeface="Twinkl SemiBold" panose="02000000000000000000" pitchFamily="2" charset="77"/>
              </a:rPr>
              <a:t>. Na </a:t>
            </a:r>
            <a:r>
              <a:rPr lang="en" b="1" dirty="0" err="1">
                <a:latin typeface="Twinkl SemiBold" panose="02000000000000000000" pitchFamily="2" charset="77"/>
              </a:rPr>
              <a:t>internetu</a:t>
            </a:r>
            <a:r>
              <a:rPr lang="en" b="1" dirty="0">
                <a:latin typeface="Twinkl SemiBold" panose="02000000000000000000" pitchFamily="2" charset="77"/>
              </a:rPr>
              <a:t> </a:t>
            </a:r>
            <a:r>
              <a:rPr lang="en" b="1" dirty="0" err="1">
                <a:latin typeface="Twinkl SemiBold" panose="02000000000000000000" pitchFamily="2" charset="77"/>
              </a:rPr>
              <a:t>poišči</a:t>
            </a:r>
            <a:r>
              <a:rPr lang="en" b="1" dirty="0">
                <a:latin typeface="Twinkl SemiBold" panose="02000000000000000000" pitchFamily="2" charset="77"/>
              </a:rPr>
              <a:t> </a:t>
            </a:r>
            <a:r>
              <a:rPr lang="en" b="1" dirty="0" err="1">
                <a:latin typeface="Twinkl SemiBold" panose="02000000000000000000" pitchFamily="2" charset="77"/>
              </a:rPr>
              <a:t>tudi</a:t>
            </a:r>
            <a:r>
              <a:rPr lang="en" b="1" dirty="0">
                <a:latin typeface="Twinkl SemiBold" panose="02000000000000000000" pitchFamily="2" charset="77"/>
              </a:rPr>
              <a:t> </a:t>
            </a:r>
            <a:r>
              <a:rPr lang="en" b="1" dirty="0" err="1">
                <a:latin typeface="Twinkl SemiBold" panose="02000000000000000000" pitchFamily="2" charset="77"/>
              </a:rPr>
              <a:t>kakšne</a:t>
            </a:r>
            <a:r>
              <a:rPr lang="en" b="1" dirty="0">
                <a:latin typeface="Twinkl SemiBold" panose="02000000000000000000" pitchFamily="2" charset="77"/>
              </a:rPr>
              <a:t> </a:t>
            </a:r>
            <a:r>
              <a:rPr lang="en" b="1" dirty="0" err="1">
                <a:latin typeface="Twinkl SemiBold" panose="02000000000000000000" pitchFamily="2" charset="77"/>
              </a:rPr>
              <a:t>slike</a:t>
            </a:r>
            <a:r>
              <a:rPr lang="en" b="1" dirty="0">
                <a:latin typeface="Twinkl SemiBold" panose="02000000000000000000" pitchFamily="2" charset="77"/>
              </a:rPr>
              <a:t>. </a:t>
            </a:r>
            <a:r>
              <a:rPr lang="en" b="1" dirty="0" err="1">
                <a:latin typeface="Twinkl SemiBold" panose="02000000000000000000" pitchFamily="2" charset="77"/>
              </a:rPr>
              <a:t>Zapiši</a:t>
            </a:r>
            <a:r>
              <a:rPr lang="en" b="1" dirty="0">
                <a:latin typeface="Twinkl SemiBold" panose="02000000000000000000" pitchFamily="2" charset="77"/>
              </a:rPr>
              <a:t> </a:t>
            </a:r>
            <a:r>
              <a:rPr lang="en" b="1" dirty="0" err="1">
                <a:latin typeface="Twinkl SemiBold" panose="02000000000000000000" pitchFamily="2" charset="77"/>
              </a:rPr>
              <a:t>vse</a:t>
            </a:r>
            <a:r>
              <a:rPr lang="en" b="1" dirty="0">
                <a:latin typeface="Twinkl SemiBold" panose="02000000000000000000" pitchFamily="2" charset="77"/>
              </a:rPr>
              <a:t> OSNOVNE </a:t>
            </a:r>
            <a:r>
              <a:rPr lang="en" b="1" dirty="0" err="1">
                <a:latin typeface="Twinkl SemiBold" panose="02000000000000000000" pitchFamily="2" charset="77"/>
              </a:rPr>
              <a:t>podatke</a:t>
            </a:r>
            <a:r>
              <a:rPr lang="en" b="1" dirty="0">
                <a:latin typeface="Twinkl SemiBold" panose="02000000000000000000" pitchFamily="2" charset="77"/>
              </a:rPr>
              <a:t> o </a:t>
            </a:r>
            <a:r>
              <a:rPr lang="en" b="1" dirty="0" err="1">
                <a:latin typeface="Twinkl SemiBold" panose="02000000000000000000" pitchFamily="2" charset="77"/>
              </a:rPr>
              <a:t>Evropski</a:t>
            </a:r>
            <a:r>
              <a:rPr lang="en" b="1" dirty="0">
                <a:latin typeface="Twinkl SemiBold" panose="02000000000000000000" pitchFamily="2" charset="77"/>
              </a:rPr>
              <a:t> </a:t>
            </a:r>
            <a:r>
              <a:rPr lang="en" b="1" dirty="0" err="1">
                <a:latin typeface="Twinkl SemiBold" panose="02000000000000000000" pitchFamily="2" charset="77"/>
              </a:rPr>
              <a:t>uniji</a:t>
            </a:r>
            <a:r>
              <a:rPr lang="en" b="1" dirty="0">
                <a:latin typeface="Twinkl SemiBold" panose="02000000000000000000" pitchFamily="2" charset="77"/>
              </a:rPr>
              <a:t>.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" sz="1050" b="1" dirty="0">
              <a:latin typeface="Twinkl SemiBold" panose="02000000000000000000" pitchFamily="2" charset="77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latin typeface="Twinkl SemiBold" panose="02000000000000000000" pitchFamily="2" charset="77"/>
              </a:rPr>
              <a:t>V </a:t>
            </a:r>
            <a:r>
              <a:rPr lang="en" b="1" dirty="0" err="1">
                <a:latin typeface="Twinkl SemiBold" panose="02000000000000000000" pitchFamily="2" charset="77"/>
              </a:rPr>
              <a:t>pomoč</a:t>
            </a:r>
            <a:r>
              <a:rPr lang="en" b="1" dirty="0">
                <a:latin typeface="Twinkl SemiBold" panose="02000000000000000000" pitchFamily="2" charset="77"/>
              </a:rPr>
              <a:t> </a:t>
            </a:r>
            <a:r>
              <a:rPr lang="en" b="1" dirty="0" err="1">
                <a:latin typeface="Twinkl SemiBold" panose="02000000000000000000" pitchFamily="2" charset="77"/>
              </a:rPr>
              <a:t>ti</a:t>
            </a:r>
            <a:r>
              <a:rPr lang="en" b="1" dirty="0">
                <a:latin typeface="Twinkl SemiBold" panose="02000000000000000000" pitchFamily="2" charset="77"/>
              </a:rPr>
              <a:t> je </a:t>
            </a:r>
            <a:r>
              <a:rPr lang="en" b="1" dirty="0" err="1">
                <a:latin typeface="Twinkl SemiBold" panose="02000000000000000000" pitchFamily="2" charset="77"/>
              </a:rPr>
              <a:t>lahko</a:t>
            </a:r>
            <a:r>
              <a:rPr lang="en" b="1" dirty="0">
                <a:latin typeface="Twinkl SemiBold" panose="02000000000000000000" pitchFamily="2" charset="77"/>
              </a:rPr>
              <a:t> list z </a:t>
            </a:r>
            <a:r>
              <a:rPr lang="en" b="1" dirty="0" err="1">
                <a:latin typeface="Twinkl SemiBold" panose="02000000000000000000" pitchFamily="2" charset="77"/>
              </a:rPr>
              <a:t>vprašanji</a:t>
            </a:r>
            <a:r>
              <a:rPr lang="en" b="1" dirty="0">
                <a:latin typeface="Twinkl SemiBold" panose="02000000000000000000" pitchFamily="2" charset="77"/>
              </a:rPr>
              <a:t>, </a:t>
            </a:r>
            <a:r>
              <a:rPr lang="en" b="1" dirty="0" err="1">
                <a:latin typeface="Twinkl SemiBold" panose="02000000000000000000" pitchFamily="2" charset="77"/>
              </a:rPr>
              <a:t>na</a:t>
            </a:r>
            <a:r>
              <a:rPr lang="en" b="1" dirty="0">
                <a:latin typeface="Twinkl SemiBold" panose="02000000000000000000" pitchFamily="2" charset="77"/>
              </a:rPr>
              <a:t> </a:t>
            </a:r>
            <a:r>
              <a:rPr lang="en" b="1" dirty="0" err="1">
                <a:latin typeface="Twinkl SemiBold" panose="02000000000000000000" pitchFamily="2" charset="77"/>
              </a:rPr>
              <a:t>katere</a:t>
            </a:r>
            <a:r>
              <a:rPr lang="en" b="1" dirty="0">
                <a:latin typeface="Twinkl SemiBold" panose="02000000000000000000" pitchFamily="2" charset="77"/>
              </a:rPr>
              <a:t> </a:t>
            </a:r>
            <a:r>
              <a:rPr lang="en" b="1" dirty="0" err="1">
                <a:latin typeface="Twinkl SemiBold" panose="02000000000000000000" pitchFamily="2" charset="77"/>
              </a:rPr>
              <a:t>poišči</a:t>
            </a:r>
            <a:r>
              <a:rPr lang="en" b="1" dirty="0">
                <a:latin typeface="Twinkl SemiBold" panose="02000000000000000000" pitchFamily="2" charset="77"/>
              </a:rPr>
              <a:t> </a:t>
            </a:r>
            <a:r>
              <a:rPr lang="en" b="1" dirty="0" err="1">
                <a:latin typeface="Twinkl SemiBold" panose="02000000000000000000" pitchFamily="2" charset="77"/>
              </a:rPr>
              <a:t>pravilne</a:t>
            </a:r>
            <a:r>
              <a:rPr lang="en" b="1" dirty="0">
                <a:latin typeface="Twinkl SemiBold" panose="02000000000000000000" pitchFamily="2" charset="77"/>
              </a:rPr>
              <a:t> </a:t>
            </a:r>
            <a:r>
              <a:rPr lang="en" b="1" dirty="0" err="1">
                <a:latin typeface="Twinkl SemiBold" panose="02000000000000000000" pitchFamily="2" charset="77"/>
              </a:rPr>
              <a:t>odgovore</a:t>
            </a:r>
            <a:r>
              <a:rPr lang="en" b="1" dirty="0">
                <a:latin typeface="Twinkl SemiBold" panose="02000000000000000000" pitchFamily="2" charset="77"/>
              </a:rPr>
              <a:t>. </a:t>
            </a:r>
            <a:endParaRPr lang="en" b="1" dirty="0">
              <a:latin typeface="Twinkl SemiBold" panose="02000000000000000000" pitchFamily="2" charset="77"/>
              <a:sym typeface="Wingdings" pitchFamily="2" charset="2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" sz="1050" b="1" dirty="0">
              <a:latin typeface="Twinkl SemiBold" panose="02000000000000000000" pitchFamily="2" charset="77"/>
              <a:sym typeface="Wingdings" pitchFamily="2" charset="2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" b="1" dirty="0" err="1">
                <a:latin typeface="Twinkl SemiBold" panose="02000000000000000000" pitchFamily="2" charset="77"/>
                <a:sym typeface="Wingdings" pitchFamily="2" charset="2"/>
              </a:rPr>
              <a:t>Zloženko</a:t>
            </a:r>
            <a:r>
              <a:rPr lang="en" b="1" dirty="0">
                <a:latin typeface="Twinkl SemiBold" panose="02000000000000000000" pitchFamily="2" charset="77"/>
                <a:sym typeface="Wingdings" pitchFamily="2" charset="2"/>
              </a:rPr>
              <a:t> </a:t>
            </a:r>
            <a:r>
              <a:rPr lang="en" b="1" dirty="0" err="1">
                <a:latin typeface="Twinkl SemiBold" panose="02000000000000000000" pitchFamily="2" charset="77"/>
                <a:sym typeface="Wingdings" pitchFamily="2" charset="2"/>
              </a:rPr>
              <a:t>izdelaj</a:t>
            </a:r>
            <a:r>
              <a:rPr lang="en" b="1" dirty="0">
                <a:latin typeface="Twinkl SemiBold" panose="02000000000000000000" pitchFamily="2" charset="77"/>
                <a:sym typeface="Wingdings" pitchFamily="2" charset="2"/>
              </a:rPr>
              <a:t> do </a:t>
            </a:r>
            <a:r>
              <a:rPr lang="en" b="1" dirty="0">
                <a:solidFill>
                  <a:srgbClr val="C00000"/>
                </a:solidFill>
                <a:latin typeface="Twinkl SemiBold" panose="02000000000000000000" pitchFamily="2" charset="77"/>
                <a:sym typeface="Wingdings" pitchFamily="2" charset="2"/>
              </a:rPr>
              <a:t>PETKA, 26. 1. 2024 </a:t>
            </a:r>
            <a:r>
              <a:rPr lang="en" b="1" dirty="0">
                <a:latin typeface="Twinkl SemiBold" panose="02000000000000000000" pitchFamily="2" charset="77"/>
                <a:sym typeface="Wingdings" pitchFamily="2" charset="2"/>
              </a:rPr>
              <a:t>in jo </a:t>
            </a:r>
            <a:r>
              <a:rPr lang="en" b="1" dirty="0" err="1">
                <a:latin typeface="Twinkl SemiBold" panose="02000000000000000000" pitchFamily="2" charset="77"/>
                <a:sym typeface="Wingdings" pitchFamily="2" charset="2"/>
              </a:rPr>
              <a:t>oddaj</a:t>
            </a:r>
            <a:r>
              <a:rPr lang="en" b="1" dirty="0">
                <a:latin typeface="Twinkl SemiBold" panose="02000000000000000000" pitchFamily="2" charset="77"/>
                <a:sym typeface="Wingdings" pitchFamily="2" charset="2"/>
              </a:rPr>
              <a:t> v </a:t>
            </a:r>
            <a:r>
              <a:rPr lang="en-GB" b="1" dirty="0">
                <a:latin typeface="Twinkl SemiBold" panose="02000000000000000000" pitchFamily="2" charset="77"/>
                <a:sym typeface="Wingdings" pitchFamily="2" charset="2"/>
              </a:rPr>
              <a:t>k</a:t>
            </a:r>
            <a:r>
              <a:rPr lang="en" b="1" dirty="0" err="1">
                <a:latin typeface="Twinkl SemiBold" panose="02000000000000000000" pitchFamily="2" charset="77"/>
                <a:sym typeface="Wingdings" pitchFamily="2" charset="2"/>
              </a:rPr>
              <a:t>abinet</a:t>
            </a:r>
            <a:r>
              <a:rPr lang="en" b="1" dirty="0">
                <a:latin typeface="Twinkl SemiBold" panose="02000000000000000000" pitchFamily="2" charset="77"/>
                <a:sym typeface="Wingdings" pitchFamily="2" charset="2"/>
              </a:rPr>
              <a:t> TJA (</a:t>
            </a:r>
            <a:r>
              <a:rPr lang="en" b="1" dirty="0" err="1">
                <a:latin typeface="Twinkl SemiBold" panose="02000000000000000000" pitchFamily="2" charset="77"/>
                <a:sym typeface="Wingdings" pitchFamily="2" charset="2"/>
              </a:rPr>
              <a:t>učiteljici</a:t>
            </a:r>
            <a:r>
              <a:rPr lang="en" b="1" dirty="0">
                <a:latin typeface="Twinkl SemiBold" panose="02000000000000000000" pitchFamily="2" charset="77"/>
                <a:sym typeface="Wingdings" pitchFamily="2" charset="2"/>
              </a:rPr>
              <a:t> V. </a:t>
            </a:r>
            <a:r>
              <a:rPr lang="en" b="1" dirty="0" err="1">
                <a:latin typeface="Twinkl SemiBold" panose="02000000000000000000" pitchFamily="2" charset="77"/>
                <a:sym typeface="Wingdings" pitchFamily="2" charset="2"/>
              </a:rPr>
              <a:t>Kralj</a:t>
            </a:r>
            <a:r>
              <a:rPr lang="en" b="1" dirty="0">
                <a:latin typeface="Twinkl SemiBold" panose="02000000000000000000" pitchFamily="2" charset="77"/>
                <a:sym typeface="Wingdings" pitchFamily="2" charset="2"/>
              </a:rPr>
              <a:t>).</a:t>
            </a:r>
            <a:endParaRPr b="1" dirty="0">
              <a:latin typeface="Twinkl SemiBold" panose="02000000000000000000" pitchFamily="2" charset="77"/>
            </a:endParaRPr>
          </a:p>
        </p:txBody>
      </p:sp>
      <p:sp>
        <p:nvSpPr>
          <p:cNvPr id="4" name="Google Shape;299;p43">
            <a:extLst>
              <a:ext uri="{FF2B5EF4-FFF2-40B4-BE49-F238E27FC236}">
                <a16:creationId xmlns:a16="http://schemas.microsoft.com/office/drawing/2014/main" id="{3D4A86CB-AC98-740D-84EC-233964A9CBF6}"/>
              </a:ext>
            </a:extLst>
          </p:cNvPr>
          <p:cNvSpPr txBox="1">
            <a:spLocks/>
          </p:cNvSpPr>
          <p:nvPr/>
        </p:nvSpPr>
        <p:spPr>
          <a:xfrm>
            <a:off x="4849289" y="1258606"/>
            <a:ext cx="3682064" cy="35328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indent="0" algn="ctr"/>
            <a:r>
              <a:rPr lang="en-GB" b="1" dirty="0">
                <a:latin typeface="Twinkl SemiBold" panose="02000000000000000000" pitchFamily="2" charset="77"/>
              </a:rPr>
              <a:t>2.   IZZIV</a:t>
            </a:r>
          </a:p>
          <a:p>
            <a:pPr marL="0" indent="0" algn="ctr">
              <a:lnSpc>
                <a:spcPct val="150000"/>
              </a:lnSpc>
            </a:pPr>
            <a:r>
              <a:rPr lang="en-GB" b="1" dirty="0">
                <a:latin typeface="Twinkl SemiBold" panose="02000000000000000000" pitchFamily="2" charset="77"/>
              </a:rPr>
              <a:t>S </a:t>
            </a:r>
            <a:r>
              <a:rPr lang="en-GB" b="1" dirty="0" err="1">
                <a:latin typeface="Twinkl SemiBold" panose="02000000000000000000" pitchFamily="2" charset="77"/>
              </a:rPr>
              <a:t>pomočjo</a:t>
            </a:r>
            <a:r>
              <a:rPr lang="en-GB" b="1" dirty="0">
                <a:latin typeface="Twinkl SemiBold" panose="02000000000000000000" pitchFamily="2" charset="77"/>
              </a:rPr>
              <a:t> </a:t>
            </a:r>
            <a:r>
              <a:rPr lang="en-GB" b="1" dirty="0" err="1">
                <a:latin typeface="Twinkl SemiBold" panose="02000000000000000000" pitchFamily="2" charset="77"/>
              </a:rPr>
              <a:t>tvojega</a:t>
            </a:r>
            <a:r>
              <a:rPr lang="en-GB" b="1" dirty="0">
                <a:latin typeface="Twinkl SemiBold" panose="02000000000000000000" pitchFamily="2" charset="77"/>
              </a:rPr>
              <a:t> </a:t>
            </a:r>
            <a:r>
              <a:rPr lang="en-GB" b="1" dirty="0" err="1">
                <a:latin typeface="Twinkl SemiBold" panose="02000000000000000000" pitchFamily="2" charset="77"/>
              </a:rPr>
              <a:t>novega</a:t>
            </a:r>
            <a:r>
              <a:rPr lang="en-GB" b="1" dirty="0">
                <a:latin typeface="Twinkl SemiBold" panose="02000000000000000000" pitchFamily="2" charset="77"/>
              </a:rPr>
              <a:t> </a:t>
            </a:r>
            <a:r>
              <a:rPr lang="en-GB" b="1" dirty="0" err="1">
                <a:latin typeface="Twinkl SemiBold" panose="02000000000000000000" pitchFamily="2" charset="77"/>
              </a:rPr>
              <a:t>znanja</a:t>
            </a:r>
            <a:r>
              <a:rPr lang="en-GB" b="1" dirty="0">
                <a:latin typeface="Twinkl SemiBold" panose="02000000000000000000" pitchFamily="2" charset="77"/>
              </a:rPr>
              <a:t> </a:t>
            </a:r>
            <a:r>
              <a:rPr lang="en-GB" b="1" dirty="0" err="1">
                <a:latin typeface="Twinkl SemiBold" panose="02000000000000000000" pitchFamily="2" charset="77"/>
              </a:rPr>
              <a:t>boš</a:t>
            </a:r>
            <a:r>
              <a:rPr lang="en-GB" b="1" dirty="0">
                <a:latin typeface="Twinkl SemiBold" panose="02000000000000000000" pitchFamily="2" charset="77"/>
              </a:rPr>
              <a:t> v </a:t>
            </a:r>
            <a:r>
              <a:rPr lang="en-GB" b="1" dirty="0">
                <a:solidFill>
                  <a:srgbClr val="C00000"/>
                </a:solidFill>
                <a:latin typeface="Twinkl SemiBold" panose="02000000000000000000" pitchFamily="2" charset="77"/>
              </a:rPr>
              <a:t>TOREK, 30. 1. 2024</a:t>
            </a:r>
            <a:r>
              <a:rPr lang="en-GB" b="1" dirty="0">
                <a:latin typeface="Twinkl SemiBold" panose="02000000000000000000" pitchFamily="2" charset="77"/>
              </a:rPr>
              <a:t>, </a:t>
            </a:r>
            <a:r>
              <a:rPr lang="en-GB" b="1" dirty="0" err="1">
                <a:latin typeface="Twinkl SemiBold" panose="02000000000000000000" pitchFamily="2" charset="77"/>
              </a:rPr>
              <a:t>reševal</a:t>
            </a:r>
            <a:r>
              <a:rPr lang="en-GB" b="1" dirty="0">
                <a:latin typeface="Twinkl SemiBold" panose="02000000000000000000" pitchFamily="2" charset="77"/>
              </a:rPr>
              <a:t>/a </a:t>
            </a:r>
            <a:r>
              <a:rPr lang="en-GB" b="1" dirty="0">
                <a:solidFill>
                  <a:srgbClr val="7030A0"/>
                </a:solidFill>
                <a:latin typeface="Twinkl SemiBold" panose="02000000000000000000" pitchFamily="2" charset="77"/>
              </a:rPr>
              <a:t>KVIZ O EVROPSKI UNIJI</a:t>
            </a:r>
            <a:r>
              <a:rPr lang="en-GB" b="1" dirty="0">
                <a:latin typeface="Twinkl SemiBold" panose="02000000000000000000" pitchFamily="2" charset="77"/>
              </a:rPr>
              <a:t>. </a:t>
            </a:r>
          </a:p>
          <a:p>
            <a:pPr marL="0" indent="0" algn="ctr">
              <a:lnSpc>
                <a:spcPct val="150000"/>
              </a:lnSpc>
            </a:pPr>
            <a:r>
              <a:rPr lang="en-GB" b="1" dirty="0" err="1">
                <a:latin typeface="Twinkl SemiBold" panose="02000000000000000000" pitchFamily="2" charset="77"/>
              </a:rPr>
              <a:t>Pri</a:t>
            </a:r>
            <a:r>
              <a:rPr lang="en-GB" b="1" dirty="0">
                <a:latin typeface="Twinkl SemiBold" panose="02000000000000000000" pitchFamily="2" charset="77"/>
              </a:rPr>
              <a:t> </a:t>
            </a:r>
            <a:r>
              <a:rPr lang="en-GB" b="1" dirty="0" err="1">
                <a:latin typeface="Twinkl SemiBold" panose="02000000000000000000" pitchFamily="2" charset="77"/>
              </a:rPr>
              <a:t>kvizu</a:t>
            </a:r>
            <a:r>
              <a:rPr lang="en-GB" b="1" dirty="0">
                <a:latin typeface="Twinkl SemiBold" panose="02000000000000000000" pitchFamily="2" charset="77"/>
              </a:rPr>
              <a:t> </a:t>
            </a:r>
            <a:r>
              <a:rPr lang="en-GB" b="1" dirty="0" err="1">
                <a:latin typeface="Twinkl SemiBold" panose="02000000000000000000" pitchFamily="2" charset="77"/>
              </a:rPr>
              <a:t>boš</a:t>
            </a:r>
            <a:r>
              <a:rPr lang="en-GB" b="1" dirty="0">
                <a:latin typeface="Twinkl SemiBold" panose="02000000000000000000" pitchFamily="2" charset="77"/>
              </a:rPr>
              <a:t> </a:t>
            </a:r>
            <a:r>
              <a:rPr lang="en-GB" b="1" dirty="0" err="1">
                <a:latin typeface="Twinkl SemiBold" panose="02000000000000000000" pitchFamily="2" charset="77"/>
              </a:rPr>
              <a:t>uspešen</a:t>
            </a:r>
            <a:r>
              <a:rPr lang="en-GB" b="1" dirty="0">
                <a:latin typeface="Twinkl SemiBold" panose="02000000000000000000" pitchFamily="2" charset="77"/>
              </a:rPr>
              <a:t>/a, </a:t>
            </a:r>
            <a:r>
              <a:rPr lang="en-GB" b="1" dirty="0" err="1">
                <a:latin typeface="Twinkl SemiBold" panose="02000000000000000000" pitchFamily="2" charset="77"/>
              </a:rPr>
              <a:t>če</a:t>
            </a:r>
            <a:r>
              <a:rPr lang="en-GB" b="1" dirty="0">
                <a:latin typeface="Twinkl SemiBold" panose="02000000000000000000" pitchFamily="2" charset="77"/>
              </a:rPr>
              <a:t> </a:t>
            </a:r>
            <a:r>
              <a:rPr lang="en-GB" b="1" dirty="0" err="1">
                <a:latin typeface="Twinkl SemiBold" panose="02000000000000000000" pitchFamily="2" charset="77"/>
              </a:rPr>
              <a:t>boš</a:t>
            </a:r>
            <a:r>
              <a:rPr lang="en-GB" b="1" dirty="0">
                <a:latin typeface="Twinkl SemiBold" panose="02000000000000000000" pitchFamily="2" charset="77"/>
              </a:rPr>
              <a:t> </a:t>
            </a:r>
            <a:r>
              <a:rPr lang="en-GB" b="1" dirty="0" err="1">
                <a:latin typeface="Twinkl SemiBold" panose="02000000000000000000" pitchFamily="2" charset="77"/>
              </a:rPr>
              <a:t>zloženko</a:t>
            </a:r>
            <a:r>
              <a:rPr lang="en-GB" b="1" dirty="0">
                <a:latin typeface="Twinkl SemiBold" panose="02000000000000000000" pitchFamily="2" charset="77"/>
              </a:rPr>
              <a:t> </a:t>
            </a:r>
            <a:r>
              <a:rPr lang="en-GB" b="1" dirty="0" err="1">
                <a:latin typeface="Twinkl SemiBold" panose="02000000000000000000" pitchFamily="2" charset="77"/>
              </a:rPr>
              <a:t>izdelala</a:t>
            </a:r>
            <a:r>
              <a:rPr lang="en-GB" b="1" dirty="0">
                <a:latin typeface="Twinkl SemiBold" panose="02000000000000000000" pitchFamily="2" charset="77"/>
              </a:rPr>
              <a:t> po </a:t>
            </a:r>
            <a:r>
              <a:rPr lang="en-GB" b="1" dirty="0" err="1">
                <a:latin typeface="Twinkl SemiBold" panose="02000000000000000000" pitchFamily="2" charset="77"/>
              </a:rPr>
              <a:t>navodilih</a:t>
            </a:r>
            <a:r>
              <a:rPr lang="en-GB" b="1" dirty="0">
                <a:latin typeface="Twinkl SemiBold" panose="02000000000000000000" pitchFamily="2" charset="77"/>
              </a:rPr>
              <a:t> in po </a:t>
            </a:r>
            <a:r>
              <a:rPr lang="en-GB" b="1" dirty="0" err="1">
                <a:latin typeface="Twinkl SemiBold" panose="02000000000000000000" pitchFamily="2" charset="77"/>
              </a:rPr>
              <a:t>spletu</a:t>
            </a:r>
            <a:r>
              <a:rPr lang="en-GB" b="1" dirty="0">
                <a:latin typeface="Twinkl SemiBold" panose="02000000000000000000" pitchFamily="2" charset="77"/>
              </a:rPr>
              <a:t> </a:t>
            </a:r>
            <a:r>
              <a:rPr lang="en-GB" b="1" dirty="0" err="1">
                <a:latin typeface="Twinkl SemiBold" panose="02000000000000000000" pitchFamily="2" charset="77"/>
              </a:rPr>
              <a:t>poiskala</a:t>
            </a:r>
            <a:r>
              <a:rPr lang="en-GB" b="1" dirty="0">
                <a:latin typeface="Twinkl SemiBold" panose="02000000000000000000" pitchFamily="2" charset="77"/>
              </a:rPr>
              <a:t> </a:t>
            </a:r>
            <a:r>
              <a:rPr lang="en-GB" b="1" dirty="0" err="1">
                <a:latin typeface="Twinkl SemiBold" panose="02000000000000000000" pitchFamily="2" charset="77"/>
              </a:rPr>
              <a:t>vse</a:t>
            </a:r>
            <a:r>
              <a:rPr lang="en-GB" b="1" dirty="0">
                <a:latin typeface="Twinkl SemiBold" panose="02000000000000000000" pitchFamily="2" charset="77"/>
              </a:rPr>
              <a:t> </a:t>
            </a:r>
            <a:r>
              <a:rPr lang="en-GB" b="1" dirty="0" err="1">
                <a:latin typeface="Twinkl SemiBold" panose="02000000000000000000" pitchFamily="2" charset="77"/>
              </a:rPr>
              <a:t>osnovne</a:t>
            </a:r>
            <a:r>
              <a:rPr lang="en-GB" b="1" dirty="0">
                <a:latin typeface="Twinkl SemiBold" panose="02000000000000000000" pitchFamily="2" charset="77"/>
              </a:rPr>
              <a:t> </a:t>
            </a:r>
            <a:r>
              <a:rPr lang="en-GB" b="1" dirty="0" err="1">
                <a:latin typeface="Twinkl SemiBold" panose="02000000000000000000" pitchFamily="2" charset="77"/>
              </a:rPr>
              <a:t>podatke</a:t>
            </a:r>
            <a:r>
              <a:rPr lang="en-GB" b="1" dirty="0">
                <a:latin typeface="Twinkl SemiBold" panose="02000000000000000000" pitchFamily="2" charset="77"/>
              </a:rPr>
              <a:t> o </a:t>
            </a:r>
            <a:r>
              <a:rPr lang="en-GB" b="1" dirty="0" err="1">
                <a:latin typeface="Twinkl SemiBold" panose="02000000000000000000" pitchFamily="2" charset="77"/>
              </a:rPr>
              <a:t>Evropski</a:t>
            </a:r>
            <a:r>
              <a:rPr lang="en-GB" b="1" dirty="0">
                <a:latin typeface="Twinkl SemiBold" panose="02000000000000000000" pitchFamily="2" charset="77"/>
              </a:rPr>
              <a:t> </a:t>
            </a:r>
            <a:r>
              <a:rPr lang="en-GB" b="1" dirty="0" err="1">
                <a:latin typeface="Twinkl SemiBold" panose="02000000000000000000" pitchFamily="2" charset="77"/>
              </a:rPr>
              <a:t>uniji</a:t>
            </a:r>
            <a:r>
              <a:rPr lang="en-GB" b="1" dirty="0">
                <a:latin typeface="Twinkl SemiBold" panose="02000000000000000000" pitchFamily="2" charset="77"/>
              </a:rPr>
              <a:t>.</a:t>
            </a:r>
          </a:p>
          <a:p>
            <a:pPr marL="0" indent="0" algn="ctr">
              <a:lnSpc>
                <a:spcPct val="150000"/>
              </a:lnSpc>
            </a:pPr>
            <a:endParaRPr lang="en-GB" b="1" dirty="0">
              <a:latin typeface="Twinkl SemiBold" panose="02000000000000000000" pitchFamily="2" charset="77"/>
            </a:endParaRPr>
          </a:p>
          <a:p>
            <a:pPr marL="0" indent="0" algn="ctr">
              <a:lnSpc>
                <a:spcPct val="150000"/>
              </a:lnSpc>
            </a:pPr>
            <a:r>
              <a:rPr lang="en-GB" b="1" dirty="0" err="1">
                <a:latin typeface="Twinkl SemiBold" panose="02000000000000000000" pitchFamily="2" charset="77"/>
              </a:rPr>
              <a:t>Učenci</a:t>
            </a:r>
            <a:r>
              <a:rPr lang="en-GB" b="1" dirty="0">
                <a:latin typeface="Twinkl SemiBold" panose="02000000000000000000" pitchFamily="2" charset="77"/>
              </a:rPr>
              <a:t>, ki </a:t>
            </a:r>
            <a:r>
              <a:rPr lang="en-GB" b="1" dirty="0" err="1">
                <a:latin typeface="Twinkl SemiBold" panose="02000000000000000000" pitchFamily="2" charset="77"/>
              </a:rPr>
              <a:t>bodo</a:t>
            </a:r>
            <a:r>
              <a:rPr lang="en-GB" b="1" dirty="0">
                <a:latin typeface="Twinkl SemiBold" panose="02000000000000000000" pitchFamily="2" charset="77"/>
              </a:rPr>
              <a:t> </a:t>
            </a:r>
            <a:r>
              <a:rPr lang="en-GB" b="1" dirty="0" err="1">
                <a:latin typeface="Twinkl SemiBold" panose="02000000000000000000" pitchFamily="2" charset="77"/>
              </a:rPr>
              <a:t>izpolnilni</a:t>
            </a:r>
            <a:r>
              <a:rPr lang="en-GB" b="1" dirty="0">
                <a:latin typeface="Twinkl SemiBold" panose="02000000000000000000" pitchFamily="2" charset="77"/>
              </a:rPr>
              <a:t> </a:t>
            </a:r>
            <a:r>
              <a:rPr lang="en-GB" b="1" dirty="0" err="1">
                <a:latin typeface="Twinkl SemiBold" panose="02000000000000000000" pitchFamily="2" charset="77"/>
              </a:rPr>
              <a:t>oba</a:t>
            </a:r>
            <a:r>
              <a:rPr lang="en-GB" b="1" dirty="0">
                <a:latin typeface="Twinkl SemiBold" panose="02000000000000000000" pitchFamily="2" charset="77"/>
              </a:rPr>
              <a:t> </a:t>
            </a:r>
            <a:r>
              <a:rPr lang="en-GB" b="1" dirty="0" err="1">
                <a:latin typeface="Twinkl SemiBold" panose="02000000000000000000" pitchFamily="2" charset="77"/>
              </a:rPr>
              <a:t>izziva</a:t>
            </a:r>
            <a:r>
              <a:rPr lang="en-GB" b="1" dirty="0">
                <a:latin typeface="Twinkl SemiBold" panose="02000000000000000000" pitchFamily="2" charset="77"/>
              </a:rPr>
              <a:t>, </a:t>
            </a:r>
            <a:r>
              <a:rPr lang="en-GB" b="1" dirty="0" err="1">
                <a:latin typeface="Twinkl SemiBold" panose="02000000000000000000" pitchFamily="2" charset="77"/>
              </a:rPr>
              <a:t>bodo</a:t>
            </a:r>
            <a:r>
              <a:rPr lang="en-GB" b="1" dirty="0">
                <a:latin typeface="Twinkl SemiBold" panose="02000000000000000000" pitchFamily="2" charset="77"/>
              </a:rPr>
              <a:t> </a:t>
            </a:r>
            <a:r>
              <a:rPr lang="en-GB" b="1" dirty="0" err="1">
                <a:latin typeface="Twinkl SemiBold" panose="02000000000000000000" pitchFamily="2" charset="77"/>
              </a:rPr>
              <a:t>odšli</a:t>
            </a:r>
            <a:r>
              <a:rPr lang="en-GB" b="1" dirty="0">
                <a:latin typeface="Twinkl SemiBold" panose="02000000000000000000" pitchFamily="2" charset="77"/>
              </a:rPr>
              <a:t> v Strasbourg. </a:t>
            </a:r>
            <a:r>
              <a:rPr lang="en-GB" b="1" dirty="0">
                <a:latin typeface="Twinkl SemiBold" panose="02000000000000000000" pitchFamily="2" charset="77"/>
                <a:sym typeface="Wingdings" pitchFamily="2" charset="2"/>
              </a:rPr>
              <a:t> </a:t>
            </a:r>
            <a:endParaRPr lang="en-GB" b="1" dirty="0">
              <a:latin typeface="Twinkl SemiBold" panose="02000000000000000000" pitchFamily="2" charset="7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0" uiExpand="1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>
            <a:spLocks noGrp="1"/>
          </p:cNvSpPr>
          <p:nvPr>
            <p:ph type="title"/>
          </p:nvPr>
        </p:nvSpPr>
        <p:spPr>
          <a:xfrm>
            <a:off x="720000" y="538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VPRAŠANJA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006054-0420-D0EF-25E7-5DF08D726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536" y="1362456"/>
            <a:ext cx="2626634" cy="37170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01D478-3B62-31CB-B9F7-20D02E701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280" y="1362456"/>
            <a:ext cx="2595012" cy="37170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KJE NAJDEM VSE ODGOVORE?</a:t>
            </a:r>
            <a:endParaRPr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B9076F-CE18-066F-2B42-BAEC45D6C2E2}"/>
              </a:ext>
            </a:extLst>
          </p:cNvPr>
          <p:cNvSpPr txBox="1"/>
          <p:nvPr/>
        </p:nvSpPr>
        <p:spPr>
          <a:xfrm>
            <a:off x="630936" y="1737360"/>
            <a:ext cx="788212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1600" b="1" dirty="0">
                <a:latin typeface="Twinkl SemiBold" panose="02000000000000000000" pitchFamily="2" charset="77"/>
                <a:hlinkClick r:id="rId3"/>
              </a:rPr>
              <a:t>https://learning-corner.learning.europa.eu/learning-materials/eu-nutshell_sl</a:t>
            </a:r>
            <a:endParaRPr lang="en-GB" sz="1600" b="1" dirty="0">
              <a:latin typeface="Twinkl SemiBold" panose="02000000000000000000" pitchFamily="2" charset="77"/>
            </a:endParaRPr>
          </a:p>
          <a:p>
            <a:pPr algn="ctr">
              <a:lnSpc>
                <a:spcPct val="200000"/>
              </a:lnSpc>
            </a:pPr>
            <a:endParaRPr lang="en-GB" sz="1600" b="1" dirty="0">
              <a:latin typeface="Twinkl SemiBold" panose="02000000000000000000" pitchFamily="2" charset="77"/>
            </a:endParaRPr>
          </a:p>
          <a:p>
            <a:pPr algn="ctr">
              <a:lnSpc>
                <a:spcPct val="200000"/>
              </a:lnSpc>
            </a:pPr>
            <a:r>
              <a:rPr lang="en-GB" sz="1600" b="1" dirty="0">
                <a:latin typeface="Twinkl SemiBold" panose="02000000000000000000" pitchFamily="2" charset="77"/>
                <a:hlinkClick r:id="rId4"/>
              </a:rPr>
              <a:t>https://european-union.europa.eu/index_sl</a:t>
            </a:r>
            <a:endParaRPr lang="en-GB" sz="1600" b="1" dirty="0">
              <a:latin typeface="Twinkl SemiBold" panose="02000000000000000000" pitchFamily="2" charset="77"/>
            </a:endParaRPr>
          </a:p>
          <a:p>
            <a:pPr algn="ctr">
              <a:lnSpc>
                <a:spcPct val="200000"/>
              </a:lnSpc>
            </a:pPr>
            <a:endParaRPr lang="en-GB" sz="1600" b="1" dirty="0">
              <a:latin typeface="Twinkl SemiBold" panose="02000000000000000000" pitchFamily="2" charset="77"/>
            </a:endParaRPr>
          </a:p>
          <a:p>
            <a:endParaRPr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7C13B5C-55E8-749B-42EC-E3067F03F7AE}"/>
              </a:ext>
            </a:extLst>
          </p:cNvPr>
          <p:cNvSpPr/>
          <p:nvPr/>
        </p:nvSpPr>
        <p:spPr>
          <a:xfrm>
            <a:off x="8513064" y="539500"/>
            <a:ext cx="438912" cy="320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uropean Union by Slidesgo">
  <a:themeElements>
    <a:clrScheme name="Simple Light">
      <a:dk1>
        <a:srgbClr val="1D3A6B"/>
      </a:dk1>
      <a:lt1>
        <a:srgbClr val="FFFFFF"/>
      </a:lt1>
      <a:dk2>
        <a:srgbClr val="87C7FF"/>
      </a:dk2>
      <a:lt2>
        <a:srgbClr val="4898F6"/>
      </a:lt2>
      <a:accent1>
        <a:srgbClr val="0053BF"/>
      </a:accent1>
      <a:accent2>
        <a:srgbClr val="FFCE00"/>
      </a:accent2>
      <a:accent3>
        <a:srgbClr val="FDBA15"/>
      </a:accent3>
      <a:accent4>
        <a:srgbClr val="FFFFFF"/>
      </a:accent4>
      <a:accent5>
        <a:srgbClr val="FFFFFF"/>
      </a:accent5>
      <a:accent6>
        <a:srgbClr val="FFFFFF"/>
      </a:accent6>
      <a:hlink>
        <a:srgbClr val="1D3A6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Macintosh PowerPoint</Application>
  <PresentationFormat>On-screen Show (16:9)</PresentationFormat>
  <Paragraphs>32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Chivo</vt:lpstr>
      <vt:lpstr>Bebas Neue</vt:lpstr>
      <vt:lpstr>Twinkl</vt:lpstr>
      <vt:lpstr>Anaheim</vt:lpstr>
      <vt:lpstr>Work Sans SemiBold</vt:lpstr>
      <vt:lpstr>Twinkl SemiBold</vt:lpstr>
      <vt:lpstr>European Union by Slidesgo</vt:lpstr>
      <vt:lpstr>MOBILNOST UČENCEV V STRASBOURG</vt:lpstr>
      <vt:lpstr>Zakaj  ravno Strasbourg?</vt:lpstr>
      <vt:lpstr>POMEMBNO!</vt:lpstr>
      <vt:lpstr>Kakšni so vaši izzivi?</vt:lpstr>
      <vt:lpstr>VPRAŠANJA</vt:lpstr>
      <vt:lpstr>KJE NAJDEM VSE ODGOVORE?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MOBILNOST UČENCEV V STRASBOURG</dc:title>
  <cp:lastModifiedBy>Microsoft Office User</cp:lastModifiedBy>
  <cp:revision>2</cp:revision>
  <dcterms:modified xsi:type="dcterms:W3CDTF">2024-01-11T21:08:14Z</dcterms:modified>
</cp:coreProperties>
</file>